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GRITS Media Diagnostics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GRITS.md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Diagnostic Classifier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Maximum Entropy Classifier:</a:t>
            </a:r>
          </a:p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Scores for each class are computed by adding up weighted feature values</a:t>
            </a:r>
          </a:p>
          <a:p>
            <a:pPr rtl="0" lvl="0" indent="0" marL="914400">
              <a:spcBef>
                <a:spcPts val="0"/>
              </a:spcBef>
              <a:buNone/>
            </a:pPr>
            <a:r>
              <a:rPr sz="2400" lang="en"/>
              <a:t>E.g. the word “sores” is worth 2 points for hand, foot and mouth disease and 0.1 for fungal meningitis</a:t>
            </a:r>
          </a:p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Normalize scores</a:t>
            </a:r>
          </a:p>
          <a:p>
            <a:pPr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Compute optimal weights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Phases of Keyword modeling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1) Label with just disease names (prototype)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2) Diagnose with just symptoms (Jan 17)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3) Diagnose/Label with disease characteristic keywords (including disease names) (current)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4) Diagnose without disease name (current)</a:t>
            </a:r>
          </a:p>
        </p:txBody>
      </p:sp>
      <p:cxnSp>
        <p:nvCxnSpPr>
          <p:cNvPr id="117" name="Shape 117"/>
          <p:cNvCxnSpPr/>
          <p:nvPr/>
        </p:nvCxnSpPr>
        <p:spPr>
          <a:xfrm>
            <a:off y="2678375" x="1839475"/>
            <a:ext cy="0" cx="46046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Current performance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sz="1800" lang="en"/>
              <a:t>1) Diseases: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73% accurate. However, we can only find disease names in 42 / 78 articles in the validation set.</a:t>
            </a:r>
          </a:p>
          <a:p>
            <a:pPr rtl="0" lvl="0">
              <a:spcBef>
                <a:spcPts val="0"/>
              </a:spcBef>
              <a:buNone/>
            </a:pPr>
            <a:r>
              <a:rPr b="1" sz="1800" lang="en"/>
              <a:t>2) Symptoms: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Keywords in 90 / 148 articles (note different n)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The accuracy was 47%</a:t>
            </a:r>
          </a:p>
          <a:p>
            <a:pPr rtl="0" lvl="0">
              <a:spcBef>
                <a:spcPts val="0"/>
              </a:spcBef>
              <a:buNone/>
            </a:pPr>
            <a:r>
              <a:rPr b="1" sz="1800" lang="en"/>
              <a:t>3)  All disease characteristics: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Keywords in 63 / 78 articles and our accuracy was 65%</a:t>
            </a:r>
          </a:p>
          <a:p>
            <a:pPr rtl="0" lvl="0">
              <a:spcBef>
                <a:spcPts val="0"/>
              </a:spcBef>
              <a:buNone/>
            </a:pPr>
            <a:r>
              <a:rPr b="1" sz="1800" lang="en"/>
              <a:t>4) Characteristics - diseases (undiagnosed):  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Keywords in 63 / 78 articles and our accuracy was 46%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53900" x="81925"/>
            <a:ext cy="1710600" cx="30543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GRITS.db</a:t>
            </a:r>
          </a:p>
        </p:txBody>
      </p:sp>
      <p:sp>
        <p:nvSpPr>
          <p:cNvPr id="30" name="Shape 30"/>
          <p:cNvSpPr/>
          <p:nvPr/>
        </p:nvSpPr>
        <p:spPr>
          <a:xfrm>
            <a:off y="266175" x="1237625"/>
            <a:ext cy="1244267" cx="1337418"/>
          </a:xfrm>
          <a:prstGeom prst="flowChartMultidocumen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n"/>
              <a:t>Training 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n"/>
              <a:t>Documents</a:t>
            </a:r>
          </a:p>
        </p:txBody>
      </p:sp>
      <p:sp>
        <p:nvSpPr>
          <p:cNvPr id="31" name="Shape 31"/>
          <p:cNvSpPr/>
          <p:nvPr/>
        </p:nvSpPr>
        <p:spPr>
          <a:xfrm>
            <a:off y="1510450" x="745250"/>
            <a:ext cy="1077950" cx="2022775"/>
          </a:xfrm>
          <a:prstGeom prst="flowChartExtra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Keywords</a:t>
            </a:r>
          </a:p>
          <a:p>
            <a:pPr algn="ctr">
              <a:spcBef>
                <a:spcPts val="0"/>
              </a:spcBef>
              <a:buNone/>
            </a:pPr>
            <a:r>
              <a:rPr sz="800" lang="en"/>
              <a:t>(pathogen, host, symptoms/signs)</a:t>
            </a:r>
          </a:p>
        </p:txBody>
      </p:sp>
      <p:sp>
        <p:nvSpPr>
          <p:cNvPr id="32" name="Shape 32"/>
          <p:cNvSpPr/>
          <p:nvPr/>
        </p:nvSpPr>
        <p:spPr>
          <a:xfrm>
            <a:off y="1111225" x="3300412"/>
            <a:ext cy="2335500" cx="3107399"/>
          </a:xfrm>
          <a:prstGeom prst="cube">
            <a:avLst>
              <a:gd fmla="val 25000" name="adj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Trained classifier</a:t>
            </a:r>
          </a:p>
        </p:txBody>
      </p:sp>
      <p:cxnSp>
        <p:nvCxnSpPr>
          <p:cNvPr id="33" name="Shape 33"/>
          <p:cNvCxnSpPr/>
          <p:nvPr/>
        </p:nvCxnSpPr>
        <p:spPr>
          <a:xfrm>
            <a:off y="153050" x="4564600"/>
            <a:ext cy="4478099" cx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ash"/>
            <a:round/>
            <a:headEnd w="lg" len="lg" type="none"/>
            <a:tailEnd w="lg" len="lg" type="none"/>
          </a:ln>
        </p:spPr>
      </p:cxnSp>
      <p:sp>
        <p:nvSpPr>
          <p:cNvPr id="34" name="Shape 34"/>
          <p:cNvSpPr/>
          <p:nvPr/>
        </p:nvSpPr>
        <p:spPr>
          <a:xfrm>
            <a:off y="238900" x="7186250"/>
            <a:ext cy="1244267" cx="1337418"/>
          </a:xfrm>
          <a:prstGeom prst="flowChartMultidocumen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n"/>
              <a:t>Test 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n"/>
              <a:t>Documents</a:t>
            </a:r>
          </a:p>
        </p:txBody>
      </p:sp>
      <p:sp>
        <p:nvSpPr>
          <p:cNvPr id="35" name="Shape 35"/>
          <p:cNvSpPr/>
          <p:nvPr/>
        </p:nvSpPr>
        <p:spPr>
          <a:xfrm>
            <a:off y="1510450" x="6733787"/>
            <a:ext cy="1077950" cx="2022775"/>
          </a:xfrm>
          <a:prstGeom prst="flowChartExtra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Keywords</a:t>
            </a:r>
          </a:p>
          <a:p>
            <a:pPr algn="ctr" rtl="0" lvl="0">
              <a:spcBef>
                <a:spcPts val="0"/>
              </a:spcBef>
              <a:buNone/>
            </a:pPr>
            <a:r>
              <a:rPr sz="800" lang="en"/>
              <a:t>(pathogen, host, symptoms/signs)</a:t>
            </a:r>
          </a:p>
        </p:txBody>
      </p:sp>
      <p:sp>
        <p:nvSpPr>
          <p:cNvPr id="36" name="Shape 36"/>
          <p:cNvSpPr/>
          <p:nvPr/>
        </p:nvSpPr>
        <p:spPr>
          <a:xfrm>
            <a:off y="4052400" x="392575"/>
            <a:ext cy="472499" cx="3054300"/>
          </a:xfrm>
          <a:prstGeom prst="snip1Rect">
            <a:avLst>
              <a:gd fmla="val 16667" name="adj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n"/>
              <a:t>Associate</a:t>
            </a:r>
          </a:p>
          <a:p>
            <a:pPr algn="ctr">
              <a:spcBef>
                <a:spcPts val="0"/>
              </a:spcBef>
              <a:buNone/>
            </a:pPr>
            <a:r>
              <a:rPr lang="en"/>
              <a:t>w/ HM disease tag</a:t>
            </a:r>
          </a:p>
        </p:txBody>
      </p:sp>
      <p:sp>
        <p:nvSpPr>
          <p:cNvPr id="37" name="Shape 37"/>
          <p:cNvSpPr/>
          <p:nvPr/>
        </p:nvSpPr>
        <p:spPr>
          <a:xfrm>
            <a:off y="4052400" x="6447650"/>
            <a:ext cy="472499" cx="2595000"/>
          </a:xfrm>
          <a:prstGeom prst="snip1Rect">
            <a:avLst>
              <a:gd fmla="val 16667" name="adj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Determine diagnosis</a:t>
            </a:r>
          </a:p>
        </p:txBody>
      </p:sp>
      <p:sp>
        <p:nvSpPr>
          <p:cNvPr id="38" name="Shape 38"/>
          <p:cNvSpPr/>
          <p:nvPr/>
        </p:nvSpPr>
        <p:spPr>
          <a:xfrm>
            <a:off y="2588400" x="6873512"/>
            <a:ext cy="1464000" cx="1743299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n"/>
              <a:t>Feature vector</a:t>
            </a:r>
          </a:p>
        </p:txBody>
      </p:sp>
      <p:sp>
        <p:nvSpPr>
          <p:cNvPr id="39" name="Shape 39"/>
          <p:cNvSpPr/>
          <p:nvPr/>
        </p:nvSpPr>
        <p:spPr>
          <a:xfrm>
            <a:off y="2588400" x="884987"/>
            <a:ext cy="1464000" cx="1743299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n"/>
              <a:t>Feature vector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y="206275" x="3947383"/>
            <a:ext cy="457200" cx="3657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/>
              <a:t>Train      Test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 training set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training:devtest:test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60:20:20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 n = 35000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training n = 21000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 current n = 2100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57825" x="2062175"/>
            <a:ext cy="4604375" cx="50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Versions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TagV1</a:t>
            </a:r>
            <a:r>
              <a:rPr lang="en"/>
              <a:t> - Keywords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b="1" lang="en"/>
              <a:t>TagV2</a:t>
            </a:r>
            <a:r>
              <a:rPr lang="en"/>
              <a:t> - Rules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b="1" lang="en"/>
              <a:t>TagV3</a:t>
            </a:r>
            <a:r>
              <a:rPr lang="en"/>
              <a:t> - Natural Language Processing (NLP)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/>
        </p:nvSpPr>
        <p:spPr>
          <a:xfrm>
            <a:off y="148950" x="3131025"/>
            <a:ext cy="4400699" cx="5416200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rot="10800000">
            <a:off y="796100" x="621824"/>
            <a:ext cy="3366075" cx="2754725"/>
          </a:xfrm>
          <a:prstGeom prst="flowChartOnlineStorag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y="796100" x="3169649"/>
            <a:ext cy="3366075" cx="2754725"/>
          </a:xfrm>
          <a:prstGeom prst="flowChartOnlineStorag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/>
          <p:nvPr/>
        </p:nvSpPr>
        <p:spPr>
          <a:xfrm rot="10800000">
            <a:off y="796100" x="5721124"/>
            <a:ext cy="3366075" cx="2754725"/>
          </a:xfrm>
          <a:prstGeom prst="flowChartOnlineStorag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y="415100" x="865000"/>
            <a:ext cy="457200" cx="19589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/>
              <a:t>TagV1 - Keywords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y="415100" x="3672325"/>
            <a:ext cy="457200" cx="1664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TagV2 - Rules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y="415100" x="5973950"/>
            <a:ext cy="457200" cx="17240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TagV3 - NLP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y="1733550" x="1197075"/>
            <a:ext cy="457200" cx="212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Bat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y="1733550" x="3772150"/>
            <a:ext cy="457200" cx="2201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Bats</a:t>
            </a:r>
            <a:r>
              <a:rPr lang="en"/>
              <a:t> ... </a:t>
            </a:r>
            <a:r>
              <a:rPr u="sng" lang="en"/>
              <a:t>butchered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y="1733550" x="6241199"/>
            <a:ext cy="745200" cx="2287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The patient was known to </a:t>
            </a:r>
            <a:r>
              <a:rPr u="sng" lang="en"/>
              <a:t>fish</a:t>
            </a:r>
            <a:r>
              <a:rPr lang="en"/>
              <a:t> </a:t>
            </a:r>
            <a:r>
              <a:rPr b="1" lang="en"/>
              <a:t>bat </a:t>
            </a:r>
            <a:r>
              <a:rPr lang="en"/>
              <a:t>carcasses from the trash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y="2411731" x="3772150"/>
            <a:ext cy="457200" cx="183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3 </a:t>
            </a:r>
            <a:r>
              <a:rPr b="1" lang="en"/>
              <a:t>deaths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y="2425040" x="1197075"/>
            <a:ext cy="457200" cx="17240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Deaths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y="2411731" x="6241199"/>
            <a:ext cy="745200" cx="183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u="sng" lang="en"/>
              <a:t>3</a:t>
            </a:r>
            <a:r>
              <a:rPr lang="en"/>
              <a:t> </a:t>
            </a:r>
            <a:r>
              <a:rPr b="1" lang="en"/>
              <a:t>deaths</a:t>
            </a:r>
            <a:r>
              <a:rPr lang="en"/>
              <a:t> were </a:t>
            </a:r>
            <a:r>
              <a:rPr u="sng" lang="en"/>
              <a:t>confirmed</a:t>
            </a:r>
            <a:r>
              <a:rPr lang="en"/>
              <a:t> among </a:t>
            </a:r>
            <a:r>
              <a:rPr u="sng" lang="en"/>
              <a:t>12</a:t>
            </a:r>
            <a:r>
              <a:rPr lang="en"/>
              <a:t> patients 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y="1145650" x="1197075"/>
            <a:ext cy="457200" cx="1458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Temperature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y="1145650" x="3772150"/>
            <a:ext cy="457200" cx="1664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u="sng" lang="en"/>
              <a:t>High</a:t>
            </a:r>
            <a:r>
              <a:rPr lang="en"/>
              <a:t> </a:t>
            </a:r>
            <a:r>
              <a:rPr b="1" lang="en"/>
              <a:t>temperature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y="1145650" x="6241199"/>
            <a:ext cy="581100" cx="23630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Temperature</a:t>
            </a:r>
            <a:r>
              <a:rPr lang="en"/>
              <a:t> </a:t>
            </a:r>
            <a:r>
              <a:rPr u="sng" lang="en"/>
              <a:t>increased</a:t>
            </a:r>
            <a:r>
              <a:rPr lang="en"/>
              <a:t> by </a:t>
            </a:r>
            <a:r>
              <a:rPr u="sng" lang="en"/>
              <a:t>three</a:t>
            </a:r>
            <a:r>
              <a:rPr lang="en"/>
              <a:t> </a:t>
            </a:r>
            <a:r>
              <a:rPr u="sng" lang="en"/>
              <a:t>degrees</a:t>
            </a:r>
            <a:r>
              <a:rPr lang="en"/>
              <a:t> 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y="1733550" x="11375"/>
            <a:ext cy="457200" cx="9902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Host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y="2411740" x="11375"/>
            <a:ext cy="641099" cx="7772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Case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count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y="1132340" x="11375"/>
            <a:ext cy="457200" cx="1458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Symptom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y="4162186" x="4433678"/>
            <a:ext cy="554700" cx="3657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/>
              <a:t>Summary and notification data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y="3180100" x="11375"/>
            <a:ext cy="641099" cx="7772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PM Title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y="3180100" x="3675000"/>
            <a:ext cy="982199" cx="2201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Disease: Anthrax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Host: bison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Location: Canada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y="3180100" x="1099925"/>
            <a:ext cy="840899" cx="17240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Anthrax, bison - Canada (04): (NT)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y="4663600" x="1197077"/>
            <a:ext cy="554700" cx="1458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Diagnosis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y="4663600" x="4777122"/>
            <a:ext cy="554700" cx="32421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lang="en"/>
              <a:t>Diagnosis Support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TagV1 - Keywords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sz="2400" lang="en"/>
              <a:t>Symptoms e.g. nausea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sz="2400" lang="en"/>
              <a:t>Signs (findings) e.g. bleeding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sz="2400" lang="en"/>
              <a:t>Diseases e.g. cholera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sz="2400" lang="en"/>
              <a:t>Pathogens e.g. Vibrio cholerae</a:t>
            </a:r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Hosts e.g. Horseshoe bat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sz="2400" lang="en"/>
              <a:t>Locations</a:t>
            </a:r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Dates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TagV2 - Rules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&gt; Quality, quantity, severity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Number infected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Number of deaths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Age of infected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Age of deaths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TagV3 - NLP 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Relationships 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Word sense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Parts of speech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Co-references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